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14"/>
  </p:notesMasterIdLst>
  <p:sldIdLst>
    <p:sldId id="256" r:id="rId2"/>
    <p:sldId id="269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8" r:id="rId13"/>
  </p:sldIdLst>
  <p:sldSz cx="12192000" cy="6858000"/>
  <p:notesSz cx="6808788" cy="994092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anira Noriega" initials="D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14" autoAdjust="0"/>
    <p:restoredTop sz="94660"/>
  </p:normalViewPr>
  <p:slideViewPr>
    <p:cSldViewPr snapToGrid="0">
      <p:cViewPr>
        <p:scale>
          <a:sx n="70" d="100"/>
          <a:sy n="70" d="100"/>
        </p:scale>
        <p:origin x="1728" y="9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B6E46-8554-4785-900C-498B485639D1}" type="datetimeFigureOut">
              <a:rPr lang="es-CL" smtClean="0"/>
              <a:t>21-04-2023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131FA-5DCF-4939-AD5B-D7FF638FCB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148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de un año aprox.</a:t>
            </a:r>
            <a:endParaRPr lang="es-ES" dirty="0" smtClean="0"/>
          </a:p>
          <a:p>
            <a:r>
              <a:rPr lang="es-ES" dirty="0" smtClean="0"/>
              <a:t>Destacar</a:t>
            </a:r>
            <a:r>
              <a:rPr lang="es-ES" baseline="0" dirty="0" smtClean="0"/>
              <a:t> que ha mejorado la coordinación entre los entes relacionados.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131FA-5DCF-4939-AD5B-D7FF638FCBC4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487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Mas</a:t>
            </a:r>
            <a:r>
              <a:rPr lang="es-ES" baseline="0" dirty="0" smtClean="0"/>
              <a:t> de un año aprox.</a:t>
            </a:r>
            <a:endParaRPr lang="es-ES" dirty="0" smtClean="0"/>
          </a:p>
          <a:p>
            <a:r>
              <a:rPr lang="es-ES" dirty="0" smtClean="0"/>
              <a:t>Destacar</a:t>
            </a:r>
            <a:r>
              <a:rPr lang="es-ES" baseline="0" dirty="0" smtClean="0"/>
              <a:t> que ha mejorado la coordinación entre los entes relacionados.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131FA-5DCF-4939-AD5B-D7FF638FCBC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056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24F-6627-46E8-8ED8-B6B6B84A017C}" type="datetimeFigureOut">
              <a:rPr lang="es-CL" smtClean="0"/>
              <a:t>21-04-2023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155-6525-442B-A11A-A7324EDF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111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24F-6627-46E8-8ED8-B6B6B84A017C}" type="datetimeFigureOut">
              <a:rPr lang="es-CL" smtClean="0"/>
              <a:t>21-04-2023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155-6525-442B-A11A-A7324EDF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956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24F-6627-46E8-8ED8-B6B6B84A017C}" type="datetimeFigureOut">
              <a:rPr lang="es-CL" smtClean="0"/>
              <a:t>21-04-2023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155-6525-442B-A11A-A7324EDF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855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24F-6627-46E8-8ED8-B6B6B84A017C}" type="datetimeFigureOut">
              <a:rPr lang="es-CL" smtClean="0"/>
              <a:t>21-04-2023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155-6525-442B-A11A-A7324EDF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839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24F-6627-46E8-8ED8-B6B6B84A017C}" type="datetimeFigureOut">
              <a:rPr lang="es-CL" smtClean="0"/>
              <a:t>21-04-2023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155-6525-442B-A11A-A7324EDF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305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24F-6627-46E8-8ED8-B6B6B84A017C}" type="datetimeFigureOut">
              <a:rPr lang="es-CL" smtClean="0"/>
              <a:t>21-04-2023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155-6525-442B-A11A-A7324EDF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748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24F-6627-46E8-8ED8-B6B6B84A017C}" type="datetimeFigureOut">
              <a:rPr lang="es-CL" smtClean="0"/>
              <a:t>21-04-2023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155-6525-442B-A11A-A7324EDF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814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24F-6627-46E8-8ED8-B6B6B84A017C}" type="datetimeFigureOut">
              <a:rPr lang="es-CL" smtClean="0"/>
              <a:t>21-04-2023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155-6525-442B-A11A-A7324EDF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217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24F-6627-46E8-8ED8-B6B6B84A017C}" type="datetimeFigureOut">
              <a:rPr lang="es-CL" smtClean="0"/>
              <a:t>21-04-2023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155-6525-442B-A11A-A7324EDF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545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24F-6627-46E8-8ED8-B6B6B84A017C}" type="datetimeFigureOut">
              <a:rPr lang="es-CL" smtClean="0"/>
              <a:t>21-04-2023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155-6525-442B-A11A-A7324EDF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1483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5924F-6627-46E8-8ED8-B6B6B84A017C}" type="datetimeFigureOut">
              <a:rPr lang="es-CL" smtClean="0"/>
              <a:t>21-04-2023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BD155-6525-442B-A11A-A7324EDF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591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5924F-6627-46E8-8ED8-B6B6B84A017C}" type="datetimeFigureOut">
              <a:rPr lang="es-CL" smtClean="0"/>
              <a:t>21-04-2023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BD155-6525-442B-A11A-A7324EDFF2E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28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513804" y="612845"/>
            <a:ext cx="11025053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53393" y="5527621"/>
            <a:ext cx="454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Puerto Montt, martes </a:t>
            </a:r>
            <a:r>
              <a:rPr lang="es-ES" dirty="0" smtClean="0"/>
              <a:t>24 de </a:t>
            </a:r>
            <a:r>
              <a:rPr lang="es-ES" dirty="0" smtClean="0"/>
              <a:t>abril del 2023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096757" y="3465736"/>
            <a:ext cx="72977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400" b="1" dirty="0" smtClean="0"/>
              <a:t> </a:t>
            </a:r>
            <a:r>
              <a:rPr lang="es-ES" sz="2400" b="1" dirty="0" smtClean="0"/>
              <a:t>Dirección de Operaciones</a:t>
            </a:r>
            <a:endParaRPr lang="es-ES" sz="20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58" y="996604"/>
            <a:ext cx="1239697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583473" y="675515"/>
            <a:ext cx="11025053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9" name="Triángulo rectángulo 8"/>
          <p:cNvSpPr/>
          <p:nvPr/>
        </p:nvSpPr>
        <p:spPr>
          <a:xfrm rot="10800000">
            <a:off x="7550330" y="1069277"/>
            <a:ext cx="755355" cy="72281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80" y="817831"/>
            <a:ext cx="795277" cy="1224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162594" y="1069277"/>
            <a:ext cx="6096000" cy="17793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Ubicación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Instalación refugio peatonal Senda Sur frente pasaje Rio Cisnes.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 instalación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04 de abril 2023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Orden de compra asociada: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2324-1468-SE22/2324-1469-SE22/2324-1433-SE22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46" y="3425819"/>
            <a:ext cx="2129599" cy="256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63" y="3395657"/>
            <a:ext cx="2206071" cy="265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93" y="3388037"/>
            <a:ext cx="2216719" cy="2669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84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583473" y="675515"/>
            <a:ext cx="11025053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9" name="Triángulo rectángulo 8"/>
          <p:cNvSpPr/>
          <p:nvPr/>
        </p:nvSpPr>
        <p:spPr>
          <a:xfrm rot="10800000">
            <a:off x="7550330" y="1069277"/>
            <a:ext cx="755355" cy="72281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80" y="817831"/>
            <a:ext cx="795277" cy="12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87439" y="1069277"/>
            <a:ext cx="6096000" cy="14829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Ubicación: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Instalación refugio peatonal  Laguna sin nombre  s/n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 instalación: 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de abril 2023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Orden de compra asociada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2324-1468-SE22/2324-1469-SE22/2324-1433-SE22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39" y="2966964"/>
            <a:ext cx="1979930" cy="263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29" y="2946009"/>
            <a:ext cx="2028190" cy="2704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29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513804" y="612845"/>
            <a:ext cx="11025053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53393" y="5527621"/>
            <a:ext cx="4545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Puerto Montt, martes </a:t>
            </a:r>
            <a:r>
              <a:rPr lang="es-ES" dirty="0" smtClean="0"/>
              <a:t>24 de </a:t>
            </a:r>
            <a:r>
              <a:rPr lang="es-ES" dirty="0" smtClean="0"/>
              <a:t>abril del 2023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096757" y="3465736"/>
            <a:ext cx="72977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400" b="1" dirty="0" smtClean="0"/>
              <a:t> </a:t>
            </a:r>
            <a:r>
              <a:rPr lang="es-ES" sz="2400" b="1" dirty="0" smtClean="0"/>
              <a:t>Dirección de Operaciones</a:t>
            </a:r>
            <a:endParaRPr lang="es-ES" sz="20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158" y="996604"/>
            <a:ext cx="1239697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583473" y="675515"/>
            <a:ext cx="11025053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423418" y="1137443"/>
            <a:ext cx="532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Puntos para dialogar</a:t>
            </a:r>
            <a:endParaRPr lang="es-CL" sz="3200" dirty="0">
              <a:solidFill>
                <a:schemeClr val="bg1"/>
              </a:solidFill>
            </a:endParaRPr>
          </a:p>
        </p:txBody>
      </p:sp>
      <p:sp>
        <p:nvSpPr>
          <p:cNvPr id="9" name="Triángulo rectángulo 8"/>
          <p:cNvSpPr/>
          <p:nvPr/>
        </p:nvSpPr>
        <p:spPr>
          <a:xfrm rot="10800000">
            <a:off x="7550330" y="1069277"/>
            <a:ext cx="755355" cy="72281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257" y="457277"/>
            <a:ext cx="795277" cy="1224000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27478"/>
              </p:ext>
            </p:extLst>
          </p:nvPr>
        </p:nvGraphicFramePr>
        <p:xfrm>
          <a:off x="653146" y="1889759"/>
          <a:ext cx="10868294" cy="43663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0301"/>
                <a:gridCol w="3222196"/>
                <a:gridCol w="1269413"/>
                <a:gridCol w="3292012"/>
                <a:gridCol w="1299737"/>
                <a:gridCol w="1474635"/>
              </a:tblGrid>
              <a:tr h="997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b="1" dirty="0">
                          <a:effectLst/>
                        </a:rPr>
                        <a:t> </a:t>
                      </a:r>
                      <a:endParaRPr lang="es-CL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687" marR="38687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b="1">
                          <a:effectLst/>
                        </a:rPr>
                        <a:t>INICIATIVAS PLAN DE DESARROLLO COMUNAL 2022: DIRECCIÓN DE OPERACIONES </a:t>
                      </a:r>
                      <a:endParaRPr lang="es-CL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687" marR="38687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994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b="1">
                          <a:effectLst/>
                        </a:rPr>
                        <a:t>N°</a:t>
                      </a:r>
                      <a:endParaRPr lang="es-CL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b="1">
                          <a:effectLst/>
                        </a:rPr>
                        <a:t>INICIATIVA</a:t>
                      </a:r>
                      <a:endParaRPr lang="es-CL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687" marR="38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b="1">
                          <a:effectLst/>
                        </a:rPr>
                        <a:t>ESTADO ACTUAL DE LA INICIATIVA</a:t>
                      </a:r>
                      <a:endParaRPr lang="es-CL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687" marR="38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b="1">
                          <a:effectLst/>
                        </a:rPr>
                        <a:t>ACCIONES REALIZADAS EN EL PERÍODO</a:t>
                      </a:r>
                      <a:endParaRPr lang="es-CL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687" marR="38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b="1">
                          <a:effectLst/>
                        </a:rPr>
                        <a:t>RESPONSABLE</a:t>
                      </a:r>
                      <a:endParaRPr lang="es-CL" sz="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687" marR="386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b="1" dirty="0">
                          <a:effectLst/>
                        </a:rPr>
                        <a:t>MEDIOS DE VERIFICACIÓN</a:t>
                      </a:r>
                      <a:endParaRPr lang="es-CL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687" marR="38687" marT="0" marB="0" anchor="ctr"/>
                </a:tc>
              </a:tr>
              <a:tr h="39880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54</a:t>
                      </a:r>
                      <a:endParaRPr lang="es-CL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Construcción y Mejoramiento refugios peatonales.</a:t>
                      </a:r>
                      <a:endParaRPr lang="es-CL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</a:t>
                      </a:r>
                      <a:endParaRPr lang="es-CL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01/03/2022 – Informe de los lugares para la instalación de refugios peatonales.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21/04/2022 – Recepción de requerimiento de compra correspondiente a materiales para la reparación de 10 refugios peatonales.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02/05/2022 – Se informa que el requerimiento presenta fragmentación en la compra, lo cual no está permitido, por tanto, se inicia proceso de consolidación.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02/08/2022 – Adjudicación y girado de órdenes de compra 2324-1468-SE22 y 2324-1469-SE22 por materiales para la mantención y reparación de refugios peatonales.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09/08/2022 – Girado de orden de compra 2324-1433-SE22 por planchas perforadas para refugios peatonales.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07/09/2022 – Recepción de planchas perforadas en bodega general (últimos materiales faltantes para la construcción de los mismos).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16/11/2022 – Se envía listado de solicitudes de refugios peatonales de los años 2021 y 2022 a Director de Operaciones para elección de prioridad de instalación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20/10/2022 – Instalación de refugio peatonal en Ruta V-805, </a:t>
                      </a:r>
                      <a:r>
                        <a:rPr lang="es-CL" sz="800" dirty="0" err="1">
                          <a:effectLst/>
                        </a:rPr>
                        <a:t>Chinquihue</a:t>
                      </a:r>
                      <a:r>
                        <a:rPr lang="es-CL" sz="800" dirty="0">
                          <a:effectLst/>
                        </a:rPr>
                        <a:t> (Lado de Astillero </a:t>
                      </a:r>
                      <a:r>
                        <a:rPr lang="es-CL" sz="800" dirty="0" err="1">
                          <a:effectLst/>
                        </a:rPr>
                        <a:t>Tenglo</a:t>
                      </a:r>
                      <a:r>
                        <a:rPr lang="es-CL" sz="800" dirty="0">
                          <a:effectLst/>
                        </a:rPr>
                        <a:t>).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25/11/2022 – Instalación refugio peatonal en calle Gral. Merino Benítez, Población Pichi </a:t>
                      </a:r>
                      <a:r>
                        <a:rPr lang="es-CL" sz="800" dirty="0" err="1">
                          <a:effectLst/>
                        </a:rPr>
                        <a:t>Pelluco</a:t>
                      </a:r>
                      <a:r>
                        <a:rPr lang="es-CL" sz="800" dirty="0">
                          <a:effectLst/>
                        </a:rPr>
                        <a:t> (frente a Escuela Arturo Prat).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02/12/2022 – Instalación refugio peatonal en calles </a:t>
                      </a:r>
                      <a:r>
                        <a:rPr lang="es-CL" sz="800" dirty="0" err="1">
                          <a:effectLst/>
                        </a:rPr>
                        <a:t>Ecoglita</a:t>
                      </a:r>
                      <a:r>
                        <a:rPr lang="es-CL" sz="800" dirty="0">
                          <a:effectLst/>
                        </a:rPr>
                        <a:t> con Lapislázuli, Población Mirador del Sol.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06/12/2022 – Instalación refugio peatonal en calles Serpentinita con </a:t>
                      </a:r>
                      <a:r>
                        <a:rPr lang="es-CL" sz="800" dirty="0" err="1">
                          <a:effectLst/>
                        </a:rPr>
                        <a:t>Anortosita</a:t>
                      </a:r>
                      <a:r>
                        <a:rPr lang="es-CL" sz="800" dirty="0">
                          <a:effectLst/>
                        </a:rPr>
                        <a:t>, Población Valle del Sur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– Instalación refugio peatonal en Ruta 7, Km 27, Villa Santo Domingo, </a:t>
                      </a:r>
                      <a:r>
                        <a:rPr lang="es-CL" sz="800" dirty="0" err="1">
                          <a:effectLst/>
                        </a:rPr>
                        <a:t>Metri</a:t>
                      </a:r>
                      <a:r>
                        <a:rPr lang="es-CL" sz="800" dirty="0"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– Instalación de 2 refugios peatonales en sector Río Blanco, </a:t>
                      </a:r>
                      <a:r>
                        <a:rPr lang="es-CL" sz="800" dirty="0" err="1">
                          <a:effectLst/>
                        </a:rPr>
                        <a:t>Correntoso</a:t>
                      </a:r>
                      <a:r>
                        <a:rPr lang="es-CL" sz="800" dirty="0"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 </a:t>
                      </a:r>
                      <a:endParaRPr lang="es-CL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>
                          <a:effectLst/>
                        </a:rPr>
                        <a:t>Departamento de Operaciones</a:t>
                      </a:r>
                      <a:endParaRPr lang="es-CL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Informes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Cotización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Órdenes de Compra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800" dirty="0">
                          <a:effectLst/>
                        </a:rPr>
                        <a:t>Fotografías</a:t>
                      </a:r>
                      <a:endParaRPr lang="es-CL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687" marR="386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9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583473" y="675515"/>
            <a:ext cx="11025053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9" name="Triángulo rectángulo 8"/>
          <p:cNvSpPr/>
          <p:nvPr/>
        </p:nvSpPr>
        <p:spPr>
          <a:xfrm rot="10800000">
            <a:off x="7550330" y="1069277"/>
            <a:ext cx="755355" cy="72281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80" y="817831"/>
            <a:ext cx="795277" cy="122400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41533" y="851126"/>
            <a:ext cx="6096000" cy="14829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Ubicación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Instalación refugio peatonal Las Quemas.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 instalación: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09 de noviembre 2022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Orden de compra asociada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CL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2324-1468-SE22/2324-1469-SE22/2324-1433-SE22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64" y="3491670"/>
            <a:ext cx="2261712" cy="200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141" y="3408565"/>
            <a:ext cx="2299043" cy="1986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65" y="3434600"/>
            <a:ext cx="2132419" cy="1956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23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583473" y="675515"/>
            <a:ext cx="11025053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9" name="Triángulo rectángulo 8"/>
          <p:cNvSpPr/>
          <p:nvPr/>
        </p:nvSpPr>
        <p:spPr>
          <a:xfrm rot="10800000">
            <a:off x="7550330" y="1069277"/>
            <a:ext cx="755355" cy="72281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80" y="817831"/>
            <a:ext cx="795277" cy="12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41533" y="817831"/>
            <a:ext cx="6096000" cy="17793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Ubicación: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Instalación refugio peatonal en calle Gral. Merino Benítez, Población Pichi </a:t>
            </a:r>
            <a:r>
              <a:rPr lang="es-CL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Pelluco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(frente a escuela Arturo Prat)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 instalación: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25 de noviembre 2022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Orden de compra asociada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2324-1468-SE22/2324-1469-SE22/2324-1433-SE22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65" y="3077020"/>
            <a:ext cx="2392045" cy="179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400" y="3077020"/>
            <a:ext cx="2393950" cy="1795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8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583473" y="675515"/>
            <a:ext cx="11025053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9" name="Triángulo rectángulo 8"/>
          <p:cNvSpPr/>
          <p:nvPr/>
        </p:nvSpPr>
        <p:spPr>
          <a:xfrm rot="10800000">
            <a:off x="7550330" y="1069277"/>
            <a:ext cx="755355" cy="72281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80" y="817831"/>
            <a:ext cx="795277" cy="12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70856" y="817831"/>
            <a:ext cx="6096000" cy="17793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Ubicación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Instalación refugio peatonal en calle </a:t>
            </a:r>
            <a:r>
              <a:rPr lang="es-CL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Ecoglita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s-CL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Lapislazuli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Población Mirador del Sol.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 instalación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02 de diciembre 2022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Orden de compra asociada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2324-1468-SE22/2324-1469-SE22/2324-1433-SE22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6" y="3082091"/>
            <a:ext cx="2378710" cy="17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071" y="3085266"/>
            <a:ext cx="2449195" cy="1837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6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583473" y="675515"/>
            <a:ext cx="11025053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9" name="Triángulo rectángulo 8"/>
          <p:cNvSpPr/>
          <p:nvPr/>
        </p:nvSpPr>
        <p:spPr>
          <a:xfrm rot="10800000">
            <a:off x="7550330" y="1069277"/>
            <a:ext cx="755355" cy="72281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80" y="817831"/>
            <a:ext cx="795277" cy="12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62594" y="902422"/>
            <a:ext cx="6096000" cy="17793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Ubicación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Instalación refugio peatonal en calle Serpentinita con </a:t>
            </a:r>
            <a:r>
              <a:rPr lang="es-CL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Anortosita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Población Valle del Sur.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 instalación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06 de diciembre 2022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Orden de compra asociada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2324-1468-SE22/2324-1469-SE22/2324-1433-SE22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94" y="3720741"/>
            <a:ext cx="2152650" cy="1826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109" y="3109871"/>
            <a:ext cx="1828800" cy="2437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164" y="3896636"/>
            <a:ext cx="2169160" cy="1627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6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583473" y="675515"/>
            <a:ext cx="11025053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9" name="Triángulo rectángulo 8"/>
          <p:cNvSpPr/>
          <p:nvPr/>
        </p:nvSpPr>
        <p:spPr>
          <a:xfrm rot="10800000">
            <a:off x="7550330" y="1069277"/>
            <a:ext cx="755355" cy="72281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80" y="817831"/>
            <a:ext cx="795277" cy="12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70856" y="902422"/>
            <a:ext cx="6096000" cy="17793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Ubicación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Instalación de (dos) refugios peatonales en sector Rio Blanco, </a:t>
            </a:r>
            <a:r>
              <a:rPr lang="es-CL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Correntoso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 instalación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06 de diciembre 2022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Orden de compra asociada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2324-1468-SE22/2324-1469-SE22/2324-1433-SE22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6" y="3124028"/>
            <a:ext cx="2134870" cy="160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41" y="3080848"/>
            <a:ext cx="2245360" cy="168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11" y="3160858"/>
            <a:ext cx="2183765" cy="163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0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583473" y="675515"/>
            <a:ext cx="11025053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9" name="Triángulo rectángulo 8"/>
          <p:cNvSpPr/>
          <p:nvPr/>
        </p:nvSpPr>
        <p:spPr>
          <a:xfrm rot="10800000">
            <a:off x="7550330" y="1069277"/>
            <a:ext cx="755355" cy="72281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80" y="817831"/>
            <a:ext cx="795277" cy="12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70856" y="902422"/>
            <a:ext cx="6096000" cy="17793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Ubicación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Instalación refugio peatonal en ruta 7, km 27, Villa Santo Domingo, </a:t>
            </a:r>
            <a:r>
              <a:rPr lang="es-CL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Metri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 instalación: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06 de enero 2023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Orden de compra asociada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2324-1468-SE22/2324-1469-SE22/2324-1433-SE22 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34" y="3865749"/>
            <a:ext cx="2077085" cy="1558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74" y="3811774"/>
            <a:ext cx="2164715" cy="162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89" y="3118354"/>
            <a:ext cx="1687830" cy="225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2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583473" y="675515"/>
            <a:ext cx="11025053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  <a:p>
            <a:pPr algn="ctr"/>
            <a:endParaRPr lang="es-ES" sz="6000" dirty="0" smtClean="0">
              <a:solidFill>
                <a:schemeClr val="bg1"/>
              </a:solidFill>
            </a:endParaRPr>
          </a:p>
          <a:p>
            <a:pPr algn="ctr"/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9" name="Triángulo rectángulo 8"/>
          <p:cNvSpPr/>
          <p:nvPr/>
        </p:nvSpPr>
        <p:spPr>
          <a:xfrm rot="10800000">
            <a:off x="7550330" y="1069277"/>
            <a:ext cx="755355" cy="72281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280" y="817831"/>
            <a:ext cx="795277" cy="1224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18902" y="1050604"/>
            <a:ext cx="6096000" cy="14829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Ubicación: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Instalación refugio peatonal </a:t>
            </a:r>
            <a:r>
              <a:rPr lang="es-CL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Pichiquillaipe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Fecha instalación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22 de marzo   2023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Orden de compra asociada</a:t>
            </a: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2324-1468-SE22/2324-1469-SE22/2324-1433-SE22</a:t>
            </a: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60" y="3223692"/>
            <a:ext cx="3095693" cy="1757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18" y="3345104"/>
            <a:ext cx="2881924" cy="1635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3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direccionoperacion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direccionoperaciones" id="{36E64296-A1F7-4519-9438-97164883E43A}" vid="{E565FD65-68D0-4637-8633-3D7C0D2269D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Temadireccionoperaciones</Template>
  <TotalTime>1833</TotalTime>
  <Words>594</Words>
  <Application>Microsoft Office PowerPoint</Application>
  <PresentationFormat>Panorámica</PresentationFormat>
  <Paragraphs>116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Temadireccionoperaciones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Arriagada</dc:creator>
  <cp:lastModifiedBy>Dellanira Noriega</cp:lastModifiedBy>
  <cp:revision>127</cp:revision>
  <cp:lastPrinted>2021-07-19T20:24:00Z</cp:lastPrinted>
  <dcterms:created xsi:type="dcterms:W3CDTF">2020-05-06T18:32:18Z</dcterms:created>
  <dcterms:modified xsi:type="dcterms:W3CDTF">2023-04-21T21:37:49Z</dcterms:modified>
</cp:coreProperties>
</file>